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9" r:id="rId4"/>
    <p:sldId id="290" r:id="rId5"/>
    <p:sldId id="257" r:id="rId6"/>
    <p:sldId id="259" r:id="rId7"/>
    <p:sldId id="263" r:id="rId8"/>
    <p:sldId id="272" r:id="rId9"/>
    <p:sldId id="273" r:id="rId10"/>
    <p:sldId id="274" r:id="rId11"/>
    <p:sldId id="292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48"/>
    <a:srgbClr val="FAF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B113-2497-4697-8A54-6C1327692226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0D00-95FD-4623-A7FA-E280F57A8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549D-9480-42D0-92E6-69AEF497E46D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3860-126D-4707-81CB-8F35A5418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773-EAAC-415C-9A84-1A532A6AF948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3FFB-6225-4596-A8B1-0F02D299B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A6B7-515C-4D45-8095-D5B333162F3E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4544-ECF8-4324-93CD-E4525B08D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A3D6-5EC8-4461-A948-D9D7FF430289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162F-7B82-4C31-BB16-93271940F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CB9A-B62D-4F55-A02A-C778F5346210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570D-9002-43CB-B404-0773DA439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5A9D-7ED3-4436-AA51-22B07D4866B8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89DD-E47F-4C46-A22A-91ABC6B5F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0BE4-D17B-48A4-BB1A-BFCDE244DD61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DA20-0637-4B10-BD59-F81C36E7C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3EDF-66CF-48AC-B1D2-F9B708221C29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B756-534A-4EA8-A583-2B53DB0BF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3D4D-18F0-4F57-9C92-A1199224672F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9677-8CCE-4949-9D3B-A26E48C04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C4E9-B802-428F-9E77-94350E919710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7248-6B5A-40DA-AAA0-9390E466E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D47EFF-DDB1-442A-BBB1-095DB5A76DD2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A97224-97B5-4970-84C6-973681CE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9907" y="135390"/>
            <a:ext cx="7772400" cy="649401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</a:rPr>
            </a:br>
            <a:r>
              <a:rPr lang="ru-RU" sz="49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</a:rPr>
              <a:t>«Взаимодействие  специалистов  сопровождения, педагогов, родителей </a:t>
            </a:r>
            <a:br>
              <a:rPr lang="ru-RU" sz="49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</a:rPr>
            </a:br>
            <a:r>
              <a:rPr lang="ru-RU" sz="49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</a:rPr>
              <a:t>в новых стандартах образования  для  детей  с ОВЗ, как условие их успешной коррекции» </a:t>
            </a:r>
            <a:r>
              <a:rPr lang="ru-RU" sz="4400" b="1" dirty="0">
                <a:solidFill>
                  <a:srgbClr val="7030A0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4400" b="1" dirty="0">
                <a:solidFill>
                  <a:srgbClr val="7030A0"/>
                </a:solidFill>
                <a:latin typeface="Arial Black" pitchFamily="34" charset="0"/>
                <a:ea typeface="Times New Roman"/>
              </a:rPr>
            </a:b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698" y="168319"/>
            <a:ext cx="7886700" cy="1325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400" dirty="0" smtClean="0">
                <a:solidFill>
                  <a:srgbClr val="7030A0"/>
                </a:solidFill>
                <a:latin typeface="Arial Black" pitchFamily="34" charset="0"/>
              </a:rPr>
              <a:t>Учитель физической культуры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669839" y="1278968"/>
            <a:ext cx="7886700" cy="2065594"/>
          </a:xfrm>
        </p:spPr>
        <p:txBody>
          <a:bodyPr/>
          <a:lstStyle/>
          <a:p>
            <a:pPr eaLnBrk="1" hangingPunct="1"/>
            <a:r>
              <a:rPr lang="ru-RU" dirty="0" smtClean="0"/>
              <a:t>проводит занятия по </a:t>
            </a:r>
            <a:r>
              <a:rPr lang="ru-RU" dirty="0" smtClean="0"/>
              <a:t>адаптивной, </a:t>
            </a:r>
            <a:r>
              <a:rPr lang="ru-RU" dirty="0" smtClean="0"/>
              <a:t>лечебной </a:t>
            </a:r>
            <a:r>
              <a:rPr lang="ru-RU" dirty="0" smtClean="0"/>
              <a:t>и физической культуре</a:t>
            </a:r>
            <a:r>
              <a:rPr lang="ru-RU" dirty="0" smtClean="0"/>
              <a:t>, </a:t>
            </a:r>
            <a:r>
              <a:rPr lang="ru-RU" dirty="0" smtClean="0"/>
              <a:t>а также ритмике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осуществляет укрепление здоровья детей;</a:t>
            </a:r>
          </a:p>
          <a:p>
            <a:pPr eaLnBrk="1" hangingPunct="1"/>
            <a:r>
              <a:rPr lang="ru-RU" dirty="0" smtClean="0"/>
              <a:t>совершенствует психомоторные способности учащихся;</a:t>
            </a:r>
          </a:p>
          <a:p>
            <a:pPr eaLnBrk="1" hangingPunct="1"/>
            <a:r>
              <a:rPr lang="ru-RU" dirty="0" smtClean="0"/>
              <a:t>проводит </a:t>
            </a:r>
            <a:r>
              <a:rPr lang="ru-RU" dirty="0" smtClean="0"/>
              <a:t>оздоровительные </a:t>
            </a:r>
            <a:r>
              <a:rPr lang="ru-RU" dirty="0" smtClean="0"/>
              <a:t>мероприятия.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94411" y="3273983"/>
            <a:ext cx="78867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Учитель изобразительного искусства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735742" y="4656481"/>
            <a:ext cx="7886700" cy="6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развивает мелкую моторику пальцев и кистей рук.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985" y="0"/>
            <a:ext cx="7886700" cy="1325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400" dirty="0" smtClean="0">
                <a:solidFill>
                  <a:srgbClr val="7030A0"/>
                </a:solidFill>
                <a:latin typeface="Arial Black" pitchFamily="34" charset="0"/>
              </a:rPr>
              <a:t>Учитель </a:t>
            </a:r>
            <a:r>
              <a:rPr lang="ru-RU" sz="3400" dirty="0" smtClean="0">
                <a:solidFill>
                  <a:srgbClr val="7030A0"/>
                </a:solidFill>
                <a:latin typeface="Arial Black" pitchFamily="34" charset="0"/>
              </a:rPr>
              <a:t>музыки</a:t>
            </a:r>
            <a:endParaRPr lang="ru-RU" sz="34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587461" y="1501389"/>
            <a:ext cx="8325880" cy="4289811"/>
          </a:xfrm>
        </p:spPr>
        <p:txBody>
          <a:bodyPr/>
          <a:lstStyle/>
          <a:p>
            <a:pPr eaLnBrk="1" hangingPunct="1"/>
            <a:r>
              <a:rPr lang="ru-RU" dirty="0" smtClean="0"/>
              <a:t>формирует правильное речевое </a:t>
            </a:r>
            <a:r>
              <a:rPr lang="ru-RU" dirty="0" smtClean="0"/>
              <a:t>и </a:t>
            </a:r>
            <a:r>
              <a:rPr lang="ru-RU" dirty="0" smtClean="0"/>
              <a:t>певческое дыхание, </a:t>
            </a:r>
            <a:r>
              <a:rPr lang="ru-RU" dirty="0" smtClean="0"/>
              <a:t>изменение темпа, силы и высоты голоса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р</a:t>
            </a:r>
            <a:r>
              <a:rPr lang="ru-RU" dirty="0" smtClean="0"/>
              <a:t>азвивает  слуховое </a:t>
            </a:r>
            <a:r>
              <a:rPr lang="ru-RU" dirty="0" smtClean="0"/>
              <a:t>и </a:t>
            </a:r>
            <a:r>
              <a:rPr lang="ru-RU" dirty="0" smtClean="0"/>
              <a:t>фонематическое восприятие, музыкальный слух;</a:t>
            </a:r>
          </a:p>
          <a:p>
            <a:pPr eaLnBrk="1" hangingPunct="1"/>
            <a:r>
              <a:rPr lang="ru-RU" dirty="0" smtClean="0"/>
              <a:t>развивает основные компоненты </a:t>
            </a:r>
            <a:r>
              <a:rPr lang="ru-RU" dirty="0" smtClean="0"/>
              <a:t>звуковой культуры речи: </a:t>
            </a:r>
            <a:r>
              <a:rPr lang="ru-RU" dirty="0" smtClean="0"/>
              <a:t>интонацию, ритмико-мелодичную сторону;</a:t>
            </a:r>
          </a:p>
          <a:p>
            <a:pPr eaLnBrk="1" hangingPunct="1"/>
            <a:r>
              <a:rPr lang="ru-RU" dirty="0" smtClean="0"/>
              <a:t>обогащает музыкальные впечатления </a:t>
            </a:r>
            <a:r>
              <a:rPr lang="ru-RU" dirty="0" smtClean="0"/>
              <a:t>детей посредством различных музыкальных произведений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обогащает словарь </a:t>
            </a:r>
            <a:r>
              <a:rPr lang="ru-RU" dirty="0" smtClean="0"/>
              <a:t>детей с ОВЗ по лексическим темам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р</a:t>
            </a:r>
            <a:r>
              <a:rPr lang="ru-RU" dirty="0" smtClean="0"/>
              <a:t>азвивает навыки </a:t>
            </a:r>
            <a:r>
              <a:rPr lang="ru-RU" dirty="0" smtClean="0"/>
              <a:t>прослушивания музыки, пения, </a:t>
            </a:r>
            <a:r>
              <a:rPr lang="ru-RU" dirty="0" smtClean="0"/>
              <a:t>музыкально-ритмические движения.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Arial Black" pitchFamily="34" charset="0"/>
              </a:rPr>
              <a:t>Учитель начальных классов</a:t>
            </a:r>
            <a:br>
              <a:rPr lang="ru-RU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mtClean="0">
                <a:solidFill>
                  <a:srgbClr val="7030A0"/>
                </a:solidFill>
                <a:latin typeface="Arial Black" pitchFamily="34" charset="0"/>
              </a:rPr>
              <a:t>(классный руководитель)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у</a:t>
            </a:r>
            <a:r>
              <a:rPr lang="ru-RU" dirty="0" smtClean="0"/>
              <a:t>чит и организует </a:t>
            </a:r>
            <a:r>
              <a:rPr lang="ru-RU" dirty="0" smtClean="0"/>
              <a:t>совместную  </a:t>
            </a:r>
            <a:r>
              <a:rPr lang="ru-RU" u="sng" dirty="0" smtClean="0"/>
              <a:t>с учителем и самостоятельную</a:t>
            </a:r>
            <a:r>
              <a:rPr lang="ru-RU" dirty="0" smtClean="0"/>
              <a:t> деятельность детей;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 воспитывает культурно-гигиенические навыки, развивает тонкую и общую моторику;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 организует </a:t>
            </a:r>
            <a:r>
              <a:rPr lang="ru-RU" dirty="0" smtClean="0"/>
              <a:t>работу </a:t>
            </a:r>
            <a:r>
              <a:rPr lang="ru-RU" dirty="0" smtClean="0"/>
              <a:t>с детьми по </a:t>
            </a:r>
            <a:r>
              <a:rPr lang="ru-RU" dirty="0" smtClean="0"/>
              <a:t>заданиям </a:t>
            </a:r>
            <a:r>
              <a:rPr lang="ru-RU" dirty="0" smtClean="0"/>
              <a:t>с учетом рекомендаций специалистов (педагога-психолога, </a:t>
            </a:r>
            <a:r>
              <a:rPr lang="ru-RU" dirty="0" smtClean="0"/>
              <a:t>учителя-логопеда);</a:t>
            </a:r>
            <a:endParaRPr lang="ru-RU" dirty="0" smtClean="0"/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 применяет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технологии, создает благоприятный микроклимат на уроках;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 консультирует родителей о формировании культурно-гигиенических навыков, об индивидуальных особенностях ребенка, об уровне развития мелкой моторики.</a:t>
            </a:r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388" y="1339850"/>
            <a:ext cx="7808912" cy="2079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Если каждый из нас </a:t>
            </a:r>
            <a:b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сумеет сделать счастливым другого человека – </a:t>
            </a:r>
            <a:b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хотя бы одного, </a:t>
            </a:r>
            <a:b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Земле все будут счастливы.</a:t>
            </a:r>
            <a:b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err="1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  <a:cs typeface="Arial" pitchFamily="34" charset="0"/>
              </a:rPr>
              <a:t>Ю.Никулин</a:t>
            </a:r>
            <a:r>
              <a:rPr lang="ru-RU" sz="2700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  <a:cs typeface="Arial" pitchFamily="34" charset="0"/>
              </a:rPr>
              <a:t> </a:t>
            </a:r>
            <a:endParaRPr lang="ru-RU" sz="2700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2575" y="3648075"/>
            <a:ext cx="3543300" cy="2603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7300" y="0"/>
            <a:ext cx="7886700" cy="939800"/>
          </a:xfrm>
        </p:spPr>
        <p:txBody>
          <a:bodyPr/>
          <a:lstStyle/>
          <a:p>
            <a:pPr algn="ctr"/>
            <a:r>
              <a:rPr lang="ru-RU" sz="1400" b="1" dirty="0" smtClean="0"/>
              <a:t>Недельный учебный план для I</a:t>
            </a:r>
            <a:r>
              <a:rPr lang="en-US" sz="1400" b="1" dirty="0" smtClean="0"/>
              <a:t>I</a:t>
            </a:r>
            <a:r>
              <a:rPr lang="ru-RU" sz="1400" b="1" dirty="0" smtClean="0"/>
              <a:t> - </a:t>
            </a:r>
            <a:r>
              <a:rPr lang="en-US" sz="1400" b="1" dirty="0" smtClean="0"/>
              <a:t>III</a:t>
            </a:r>
            <a:r>
              <a:rPr lang="ru-RU" sz="1400" b="1" dirty="0" smtClean="0"/>
              <a:t> классов общеобразовательных организаций (начальное общее образование) в рамках реализации ФГОС для обучающихся с умственной отсталостью (интеллектуальными нарушениями Вариант 1)</a:t>
            </a:r>
            <a:endParaRPr lang="ru-RU" sz="1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2596" y="897924"/>
          <a:ext cx="7883608" cy="5692353"/>
        </p:xfrm>
        <a:graphic>
          <a:graphicData uri="http://schemas.openxmlformats.org/drawingml/2006/table">
            <a:tbl>
              <a:tblPr/>
              <a:tblGrid>
                <a:gridCol w="2693097"/>
                <a:gridCol w="2693097"/>
                <a:gridCol w="866710"/>
                <a:gridCol w="834470"/>
                <a:gridCol w="796234"/>
              </a:tblGrid>
              <a:tr h="3162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Количество часов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 неделю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12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1. Язык и речевая практика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1.1.Русский язык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1.2.Чтение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1.3.Речевая практика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2. Математика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2.1.Математика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3. Естествознание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3.1.Мир природы и человека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4. Искусство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4.1. Музыка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4.2.</a:t>
                      </a: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5.Физическая культура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5.1.Физическая культура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6. Технологии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6.1. Ручной труд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Calibri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5775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1. Русский язык	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2. Математика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Максимально допустимая годовая нагрузка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Calibri"/>
                          <a:cs typeface="Times New Roman"/>
                        </a:rPr>
                        <a:t>Коррекционно-развивающая область: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1. Логопедические занятия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2. Развитие психомоторики и сенсорных процессов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3. Ритмика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4. ЛФК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5. Педагогическая коррекция (психогимнастика)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6. Педагогическая коррекция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Итого коррекционные часы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Нравственное направление: «Азбука добра»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Социальное направление: «От слона до муравья»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4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Общекультурное направление:  «Праздники. Традиции. Ремесла народов России»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4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Художественно - эстетическое направление: «Волшебная кисточка», «Мастерская чудесных самоделок»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Итого внеурочная деятельность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7170" y="0"/>
            <a:ext cx="7886700" cy="939800"/>
          </a:xfrm>
        </p:spPr>
        <p:txBody>
          <a:bodyPr/>
          <a:lstStyle/>
          <a:p>
            <a:pPr algn="ctr"/>
            <a:r>
              <a:rPr lang="ru-RU" sz="1400" b="1" dirty="0" smtClean="0"/>
              <a:t>Недельный учебный план </a:t>
            </a:r>
            <a:r>
              <a:rPr lang="ru-RU" sz="1400" b="1" dirty="0" smtClean="0"/>
              <a:t>для  </a:t>
            </a:r>
            <a:r>
              <a:rPr lang="en-US" sz="1400" b="1" dirty="0" smtClean="0"/>
              <a:t>I</a:t>
            </a:r>
            <a:r>
              <a:rPr lang="ru-RU" sz="1400" b="1" dirty="0" smtClean="0"/>
              <a:t>, </a:t>
            </a:r>
            <a:r>
              <a:rPr lang="en-US" sz="1400" b="1" dirty="0" smtClean="0"/>
              <a:t>III</a:t>
            </a:r>
            <a:r>
              <a:rPr lang="ru-RU" sz="1400" b="1" dirty="0" smtClean="0"/>
              <a:t> класса общеобразовательных организаций (начальное общее образование) в рамках реализации ФГОС для обучающихся с умственной отсталостью (интеллектуальными нарушениями Вариант 2)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30877" y="922645"/>
          <a:ext cx="7644712" cy="5742581"/>
        </p:xfrm>
        <a:graphic>
          <a:graphicData uri="http://schemas.openxmlformats.org/drawingml/2006/table">
            <a:tbl>
              <a:tblPr/>
              <a:tblGrid>
                <a:gridCol w="2423758"/>
                <a:gridCol w="701643"/>
                <a:gridCol w="701643"/>
                <a:gridCol w="2423758"/>
                <a:gridCol w="701643"/>
                <a:gridCol w="692267"/>
              </a:tblGrid>
              <a:tr h="1413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 класс второй год обучения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1 ск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3ск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4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1. Язык и речевая практика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1.1 Речь и альтернативная коммуникация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2. Математика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2.1.Математические представления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7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3. Окружающий  мир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3.1 Окружающий природный  мир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3.2 Человек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3.3 Домоводство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3.4 Окружающий социальный мир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4. Искусство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4.1 Музыка и движение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4.2 Изобразительная деятельность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5.Физическая культура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5.1 Адаптивная физкультура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6.Технологии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6.1 Профильный труд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7. Коррекционно-развивающие занятия: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7.1 Логопедические занятия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7.2 Педагогическая коррекция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Максимально допустимая годовая нагрузка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. Часть, формируемая участниками образовательных отношений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347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Коррекционные курсы: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354">
                <a:tc rowSpan="3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1. Сенсорное развитие                                     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психомоторики и сенсорных процессов «Развивай –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коррекция (психогимнастика)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коррекция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2. Предметно-практические действия                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 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  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3. Двигательное развитие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Ритмика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ЛФК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4. Альтернативная коммуникация 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Итого коррекционные часы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4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деятельность: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34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Коррекционно – развивающее направление:</a:t>
                      </a: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«Хоровод сказок», «Речецветик»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36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Художественно - эстетическое направление: «Волшебная кисточка»</a:t>
                      </a: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4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Физическое направление: «Здоровейка»</a:t>
                      </a: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4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Социальное направление: «От слона до муравья», «Азбука добра»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4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Итого внеурочная деятельность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4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5" marR="37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574"/>
            <a:ext cx="9147359" cy="89889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Специалисты сопровождения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352550" y="1096963"/>
            <a:ext cx="6770688" cy="5546725"/>
            <a:chOff x="1296" y="712"/>
            <a:chExt cx="3174" cy="3368"/>
          </a:xfrm>
        </p:grpSpPr>
        <p:sp>
          <p:nvSpPr>
            <p:cNvPr id="857" name="Freeform 5"/>
            <p:cNvSpPr>
              <a:spLocks/>
            </p:cNvSpPr>
            <p:nvPr/>
          </p:nvSpPr>
          <p:spPr bwMode="gray">
            <a:xfrm>
              <a:off x="2352" y="712"/>
              <a:ext cx="1008" cy="1676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8" name="Freeform 6"/>
            <p:cNvSpPr>
              <a:spLocks/>
            </p:cNvSpPr>
            <p:nvPr/>
          </p:nvSpPr>
          <p:spPr bwMode="gray">
            <a:xfrm rot="575181">
              <a:off x="1297" y="1564"/>
              <a:ext cx="1575" cy="922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9" name="Freeform 7"/>
            <p:cNvSpPr>
              <a:spLocks/>
            </p:cNvSpPr>
            <p:nvPr/>
          </p:nvSpPr>
          <p:spPr bwMode="gray">
            <a:xfrm rot="21119171">
              <a:off x="1296" y="2482"/>
              <a:ext cx="1760" cy="1007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Freeform 8"/>
            <p:cNvSpPr>
              <a:spLocks/>
            </p:cNvSpPr>
            <p:nvPr/>
          </p:nvSpPr>
          <p:spPr bwMode="gray">
            <a:xfrm>
              <a:off x="2406" y="2462"/>
              <a:ext cx="906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9"/>
            <p:cNvSpPr>
              <a:spLocks/>
            </p:cNvSpPr>
            <p:nvPr/>
          </p:nvSpPr>
          <p:spPr bwMode="gray">
            <a:xfrm rot="521906">
              <a:off x="2684" y="2537"/>
              <a:ext cx="1680" cy="866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2" name="Freeform 10"/>
            <p:cNvSpPr>
              <a:spLocks/>
            </p:cNvSpPr>
            <p:nvPr/>
          </p:nvSpPr>
          <p:spPr bwMode="gray">
            <a:xfrm rot="21131375">
              <a:off x="2988" y="1608"/>
              <a:ext cx="1482" cy="1063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7417" name="Group 11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870" name="Oval 12"/>
              <p:cNvSpPr>
                <a:spLocks noChangeArrowheads="1"/>
              </p:cNvSpPr>
              <p:nvPr/>
            </p:nvSpPr>
            <p:spPr bwMode="gray">
              <a:xfrm>
                <a:off x="2018" y="1919"/>
                <a:ext cx="1677" cy="168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7425" name="Freeform 13"/>
              <p:cNvSpPr>
                <a:spLocks/>
              </p:cNvSpPr>
              <p:nvPr/>
            </p:nvSpPr>
            <p:spPr bwMode="gray">
              <a:xfrm>
                <a:off x="2235" y="2081"/>
                <a:ext cx="1296" cy="720"/>
              </a:xfrm>
              <a:custGeom>
                <a:avLst/>
                <a:gdLst>
                  <a:gd name="T0" fmla="*/ 1252 w 1321"/>
                  <a:gd name="T1" fmla="*/ 411 h 712"/>
                  <a:gd name="T2" fmla="*/ 1268 w 1321"/>
                  <a:gd name="T3" fmla="*/ 452 h 712"/>
                  <a:gd name="T4" fmla="*/ 1271 w 1321"/>
                  <a:gd name="T5" fmla="*/ 491 h 712"/>
                  <a:gd name="T6" fmla="*/ 1266 w 1321"/>
                  <a:gd name="T7" fmla="*/ 528 h 712"/>
                  <a:gd name="T8" fmla="*/ 1249 w 1321"/>
                  <a:gd name="T9" fmla="*/ 562 h 712"/>
                  <a:gd name="T10" fmla="*/ 1224 w 1321"/>
                  <a:gd name="T11" fmla="*/ 593 h 712"/>
                  <a:gd name="T12" fmla="*/ 1193 w 1321"/>
                  <a:gd name="T13" fmla="*/ 618 h 712"/>
                  <a:gd name="T14" fmla="*/ 1151 w 1321"/>
                  <a:gd name="T15" fmla="*/ 642 h 712"/>
                  <a:gd name="T16" fmla="*/ 1104 w 1321"/>
                  <a:gd name="T17" fmla="*/ 663 h 712"/>
                  <a:gd name="T18" fmla="*/ 1051 w 1321"/>
                  <a:gd name="T19" fmla="*/ 682 h 712"/>
                  <a:gd name="T20" fmla="*/ 992 w 1321"/>
                  <a:gd name="T21" fmla="*/ 699 h 712"/>
                  <a:gd name="T22" fmla="*/ 931 w 1321"/>
                  <a:gd name="T23" fmla="*/ 710 h 712"/>
                  <a:gd name="T24" fmla="*/ 862 w 1321"/>
                  <a:gd name="T25" fmla="*/ 720 h 712"/>
                  <a:gd name="T26" fmla="*/ 793 w 1321"/>
                  <a:gd name="T27" fmla="*/ 726 h 712"/>
                  <a:gd name="T28" fmla="*/ 765 w 1321"/>
                  <a:gd name="T29" fmla="*/ 728 h 712"/>
                  <a:gd name="T30" fmla="*/ 458 w 1321"/>
                  <a:gd name="T31" fmla="*/ 728 h 712"/>
                  <a:gd name="T32" fmla="*/ 454 w 1321"/>
                  <a:gd name="T33" fmla="*/ 728 h 712"/>
                  <a:gd name="T34" fmla="*/ 393 w 1321"/>
                  <a:gd name="T35" fmla="*/ 724 h 712"/>
                  <a:gd name="T36" fmla="*/ 335 w 1321"/>
                  <a:gd name="T37" fmla="*/ 720 h 712"/>
                  <a:gd name="T38" fmla="*/ 280 w 1321"/>
                  <a:gd name="T39" fmla="*/ 712 h 712"/>
                  <a:gd name="T40" fmla="*/ 227 w 1321"/>
                  <a:gd name="T41" fmla="*/ 705 h 712"/>
                  <a:gd name="T42" fmla="*/ 179 w 1321"/>
                  <a:gd name="T43" fmla="*/ 693 h 712"/>
                  <a:gd name="T44" fmla="*/ 135 w 1321"/>
                  <a:gd name="T45" fmla="*/ 678 h 712"/>
                  <a:gd name="T46" fmla="*/ 98 w 1321"/>
                  <a:gd name="T47" fmla="*/ 662 h 712"/>
                  <a:gd name="T48" fmla="*/ 65 w 1321"/>
                  <a:gd name="T49" fmla="*/ 644 h 712"/>
                  <a:gd name="T50" fmla="*/ 37 w 1321"/>
                  <a:gd name="T51" fmla="*/ 622 h 712"/>
                  <a:gd name="T52" fmla="*/ 18 w 1321"/>
                  <a:gd name="T53" fmla="*/ 597 h 712"/>
                  <a:gd name="T54" fmla="*/ 6 w 1321"/>
                  <a:gd name="T55" fmla="*/ 566 h 712"/>
                  <a:gd name="T56" fmla="*/ 0 w 1321"/>
                  <a:gd name="T57" fmla="*/ 536 h 712"/>
                  <a:gd name="T58" fmla="*/ 0 w 1321"/>
                  <a:gd name="T59" fmla="*/ 532 h 712"/>
                  <a:gd name="T60" fmla="*/ 4 w 1321"/>
                  <a:gd name="T61" fmla="*/ 498 h 712"/>
                  <a:gd name="T62" fmla="*/ 16 w 1321"/>
                  <a:gd name="T63" fmla="*/ 456 h 712"/>
                  <a:gd name="T64" fmla="*/ 49 w 1321"/>
                  <a:gd name="T65" fmla="*/ 378 h 712"/>
                  <a:gd name="T66" fmla="*/ 90 w 1321"/>
                  <a:gd name="T67" fmla="*/ 305 h 712"/>
                  <a:gd name="T68" fmla="*/ 141 w 1321"/>
                  <a:gd name="T69" fmla="*/ 241 h 712"/>
                  <a:gd name="T70" fmla="*/ 196 w 1321"/>
                  <a:gd name="T71" fmla="*/ 180 h 712"/>
                  <a:gd name="T72" fmla="*/ 260 w 1321"/>
                  <a:gd name="T73" fmla="*/ 127 h 712"/>
                  <a:gd name="T74" fmla="*/ 329 w 1321"/>
                  <a:gd name="T75" fmla="*/ 84 h 712"/>
                  <a:gd name="T76" fmla="*/ 399 w 1321"/>
                  <a:gd name="T77" fmla="*/ 49 h 712"/>
                  <a:gd name="T78" fmla="*/ 479 w 1321"/>
                  <a:gd name="T79" fmla="*/ 21 h 712"/>
                  <a:gd name="T80" fmla="*/ 559 w 1321"/>
                  <a:gd name="T81" fmla="*/ 6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6 h 712"/>
                  <a:gd name="T88" fmla="*/ 815 w 1321"/>
                  <a:gd name="T89" fmla="*/ 23 h 712"/>
                  <a:gd name="T90" fmla="*/ 897 w 1321"/>
                  <a:gd name="T91" fmla="*/ 55 h 712"/>
                  <a:gd name="T92" fmla="*/ 972 w 1321"/>
                  <a:gd name="T93" fmla="*/ 92 h 712"/>
                  <a:gd name="T94" fmla="*/ 1042 w 1321"/>
                  <a:gd name="T95" fmla="*/ 141 h 712"/>
                  <a:gd name="T96" fmla="*/ 1106 w 1321"/>
                  <a:gd name="T97" fmla="*/ 198 h 712"/>
                  <a:gd name="T98" fmla="*/ 1163 w 1321"/>
                  <a:gd name="T99" fmla="*/ 262 h 712"/>
                  <a:gd name="T100" fmla="*/ 1211 w 1321"/>
                  <a:gd name="T101" fmla="*/ 333 h 712"/>
                  <a:gd name="T102" fmla="*/ 1252 w 1321"/>
                  <a:gd name="T103" fmla="*/ 411 h 712"/>
                  <a:gd name="T104" fmla="*/ 1252 w 1321"/>
                  <a:gd name="T105" fmla="*/ 41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00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algn="ctr"/>
                <a:r>
                  <a:rPr lang="ru-RU" sz="1600">
                    <a:solidFill>
                      <a:schemeClr val="bg1"/>
                    </a:solidFill>
                    <a:latin typeface="Calibri" pitchFamily="34" charset="0"/>
                  </a:rPr>
                  <a:t>Родители</a:t>
                </a:r>
              </a:p>
              <a:p>
                <a:endParaRPr lang="ru-RU" sz="1600">
                  <a:latin typeface="Calibri" pitchFamily="34" charset="0"/>
                </a:endParaRPr>
              </a:p>
            </p:txBody>
          </p:sp>
        </p:grpSp>
        <p:sp>
          <p:nvSpPr>
            <p:cNvPr id="17418" name="Text Box 14"/>
            <p:cNvSpPr txBox="1">
              <a:spLocks noChangeArrowheads="1"/>
            </p:cNvSpPr>
            <p:nvPr/>
          </p:nvSpPr>
          <p:spPr bwMode="gray">
            <a:xfrm>
              <a:off x="1594" y="1811"/>
              <a:ext cx="91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Социальный педагог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19" name="Text Box 15"/>
            <p:cNvSpPr txBox="1">
              <a:spLocks noChangeArrowheads="1"/>
            </p:cNvSpPr>
            <p:nvPr/>
          </p:nvSpPr>
          <p:spPr bwMode="gray">
            <a:xfrm>
              <a:off x="2552" y="1027"/>
              <a:ext cx="734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Учитель</a:t>
              </a:r>
            </a:p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начальных </a:t>
              </a:r>
            </a:p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классов</a:t>
              </a:r>
            </a:p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(кл. рук.)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20" name="Text Box 16"/>
            <p:cNvSpPr txBox="1">
              <a:spLocks noChangeArrowheads="1"/>
            </p:cNvSpPr>
            <p:nvPr/>
          </p:nvSpPr>
          <p:spPr bwMode="gray">
            <a:xfrm>
              <a:off x="3376" y="1891"/>
              <a:ext cx="82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Педагог-</a:t>
              </a:r>
            </a:p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психолог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21" name="Text Box 17"/>
            <p:cNvSpPr txBox="1">
              <a:spLocks noChangeArrowheads="1"/>
            </p:cNvSpPr>
            <p:nvPr/>
          </p:nvSpPr>
          <p:spPr bwMode="gray">
            <a:xfrm>
              <a:off x="1483" y="2879"/>
              <a:ext cx="122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Учителя </a:t>
              </a:r>
            </a:p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предметники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22" name="Text Box 18"/>
            <p:cNvSpPr txBox="1">
              <a:spLocks noChangeArrowheads="1"/>
            </p:cNvSpPr>
            <p:nvPr/>
          </p:nvSpPr>
          <p:spPr bwMode="gray">
            <a:xfrm>
              <a:off x="3096" y="2851"/>
              <a:ext cx="84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Администрация</a:t>
              </a:r>
              <a:endParaRPr lang="en-US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23" name="Text Box 19"/>
            <p:cNvSpPr txBox="1">
              <a:spLocks noChangeArrowheads="1"/>
            </p:cNvSpPr>
            <p:nvPr/>
          </p:nvSpPr>
          <p:spPr bwMode="gray">
            <a:xfrm>
              <a:off x="2588" y="3347"/>
              <a:ext cx="49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 Логопед</a:t>
              </a:r>
              <a:endParaRPr lang="en-US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038225" y="561975"/>
            <a:ext cx="7218363" cy="3200400"/>
          </a:xfrm>
        </p:spPr>
        <p:txBody>
          <a:bodyPr/>
          <a:lstStyle/>
          <a:p>
            <a:pPr defTabSz="449263" eaLnBrk="1" hangingPunct="1">
              <a:lnSpc>
                <a:spcPct val="100000"/>
              </a:lnSpc>
              <a:spcBef>
                <a:spcPts val="500"/>
              </a:spcBef>
            </a:pPr>
            <a:r>
              <a:rPr lang="ru-RU" sz="2000" b="1" smtClean="0">
                <a:solidFill>
                  <a:srgbClr val="7030A0"/>
                </a:solidFill>
                <a:latin typeface="Arial Black" pitchFamily="34" charset="0"/>
                <a:ea typeface="Lucida Sans Unicode" pitchFamily="34" charset="0"/>
                <a:cs typeface="Times New Roman" pitchFamily="18" charset="0"/>
              </a:rPr>
              <a:t>Психолого-педагогическое сопровождение ребенка с ограниченными возможностями здоровья (ОВЗ) можно рассматривать как комплексную технологию психолого-педагогической поддержки и помощи ребёнку и родителям в решении задач развития, обучения, воспитания, социализации со стороны специалистов разного профиля, действующих координированно. </a:t>
            </a:r>
            <a:br>
              <a:rPr lang="ru-RU" sz="2000" b="1" smtClean="0">
                <a:solidFill>
                  <a:srgbClr val="7030A0"/>
                </a:solidFill>
                <a:latin typeface="Arial Black" pitchFamily="34" charset="0"/>
                <a:ea typeface="Lucida Sans Unicode" pitchFamily="34" charset="0"/>
                <a:cs typeface="Times New Roman" pitchFamily="18" charset="0"/>
              </a:rPr>
            </a:br>
            <a:endParaRPr lang="ru-RU" sz="2000" b="1" smtClean="0">
              <a:solidFill>
                <a:srgbClr val="7030A0"/>
              </a:solidFill>
              <a:latin typeface="Arial Black" pitchFamily="34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3576638"/>
            <a:ext cx="471011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19125" y="919163"/>
            <a:ext cx="7886700" cy="132556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7030A0"/>
                </a:solidFill>
                <a:latin typeface="Arial Black" pitchFamily="34" charset="0"/>
              </a:rPr>
              <a:t>Основная задача сопровождения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550" y="2352675"/>
            <a:ext cx="8529638" cy="2703513"/>
          </a:xfrm>
        </p:spPr>
        <p:txBody>
          <a:bodyPr rtlCol="0">
            <a:normAutofit/>
          </a:bodyPr>
          <a:lstStyle/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ru-RU" sz="3200" b="1" dirty="0">
                <a:solidFill>
                  <a:srgbClr val="E9E5DC">
                    <a:lumMod val="10000"/>
                  </a:srgbClr>
                </a:solidFill>
              </a:rPr>
              <a:t>Создание системы непрерывного, </a:t>
            </a:r>
            <a:r>
              <a:rPr lang="ru-RU" sz="3200" b="1" dirty="0" smtClean="0">
                <a:solidFill>
                  <a:srgbClr val="E9E5DC">
                    <a:lumMod val="10000"/>
                  </a:srgbClr>
                </a:solidFill>
              </a:rPr>
              <a:t>комплексного, индивидуализированного </a:t>
            </a:r>
            <a:r>
              <a:rPr lang="ru-RU" sz="3200" b="1" dirty="0">
                <a:solidFill>
                  <a:srgbClr val="E9E5DC">
                    <a:lumMod val="10000"/>
                  </a:srgbClr>
                </a:solidFill>
              </a:rPr>
              <a:t>психолого-педагогического сопровождения </a:t>
            </a:r>
            <a:r>
              <a:rPr lang="ru-RU" sz="3200" b="1" dirty="0" smtClean="0">
                <a:solidFill>
                  <a:srgbClr val="E9E5DC">
                    <a:lumMod val="10000"/>
                  </a:srgbClr>
                </a:solidFill>
              </a:rPr>
              <a:t> </a:t>
            </a:r>
            <a:r>
              <a:rPr lang="ru-RU" sz="3200" b="1" dirty="0">
                <a:solidFill>
                  <a:srgbClr val="E9E5DC">
                    <a:lumMod val="10000"/>
                  </a:srgbClr>
                </a:solidFill>
              </a:rPr>
              <a:t>обучения </a:t>
            </a:r>
            <a:r>
              <a:rPr lang="ru-RU" sz="3200" b="1" dirty="0" smtClean="0">
                <a:solidFill>
                  <a:srgbClr val="E9E5DC">
                    <a:lumMod val="10000"/>
                  </a:srgbClr>
                </a:solidFill>
              </a:rPr>
              <a:t>детей </a:t>
            </a:r>
            <a:r>
              <a:rPr lang="ru-RU" sz="3200" b="1" dirty="0">
                <a:solidFill>
                  <a:srgbClr val="E9E5DC">
                    <a:lumMod val="10000"/>
                  </a:srgbClr>
                </a:solidFill>
              </a:rPr>
              <a:t>с </a:t>
            </a:r>
            <a:r>
              <a:rPr lang="ru-RU" sz="3200" b="1" dirty="0" smtClean="0">
                <a:solidFill>
                  <a:srgbClr val="E9E5DC">
                    <a:lumMod val="10000"/>
                  </a:srgbClr>
                </a:solidFill>
              </a:rPr>
              <a:t>ОВЗ </a:t>
            </a:r>
            <a:endParaRPr lang="ru-RU" sz="3200" b="1" dirty="0">
              <a:solidFill>
                <a:srgbClr val="E9E5DC">
                  <a:lumMod val="10000"/>
                </a:srgb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508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Arial Black" pitchFamily="34" charset="0"/>
              </a:rPr>
              <a:t>Педагог - психолог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712788" y="1397000"/>
            <a:ext cx="7886700" cy="36798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ru-RU" sz="2400" dirty="0" smtClean="0">
                <a:latin typeface="Arial" charset="0"/>
                <a:cs typeface="Arial" charset="0"/>
              </a:rPr>
              <a:t> организует взаимодействие всех специалистов;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• разрабатывает коррекционные программы;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• проводит психопрофилактическую и психодиагностическую работу с детьми;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• организует специальную коррекционную работу; 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ru-RU" sz="2400" dirty="0" smtClean="0">
                <a:latin typeface="Arial" charset="0"/>
                <a:cs typeface="Arial" charset="0"/>
              </a:rPr>
              <a:t> повышает уровень психологической компетентности педагога;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• проводит консультативную работу с </a:t>
            </a:r>
            <a:r>
              <a:rPr lang="ru-RU" sz="2400" dirty="0" smtClean="0">
                <a:latin typeface="Arial" charset="0"/>
                <a:cs typeface="Arial" charset="0"/>
              </a:rPr>
              <a:t>родителями.</a:t>
            </a:r>
            <a:endParaRPr lang="ru-RU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endParaRPr lang="ru-RU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Arial Black" pitchFamily="34" charset="0"/>
              </a:rPr>
              <a:t>Учитель - логопед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3993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dirty="0" smtClean="0"/>
              <a:t>• диагностирует уровень </a:t>
            </a:r>
            <a:r>
              <a:rPr lang="ru-RU" sz="2800" dirty="0" err="1" smtClean="0"/>
              <a:t>импрессивной</a:t>
            </a:r>
            <a:r>
              <a:rPr lang="ru-RU" sz="2800" dirty="0" smtClean="0"/>
              <a:t> и экспрессивной речи;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dirty="0" smtClean="0"/>
              <a:t>• составляет индивидуальные планы развития;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dirty="0" smtClean="0"/>
              <a:t>• проводит индивидуальные </a:t>
            </a:r>
            <a:r>
              <a:rPr lang="ru-RU" sz="2800" dirty="0" smtClean="0"/>
              <a:t>и групповые занятия </a:t>
            </a:r>
            <a:r>
              <a:rPr lang="ru-RU" sz="2800" dirty="0" smtClean="0"/>
              <a:t>(постановка правильного речевого дыхания, коррекция звуков, их автоматизация, дифференциация и введение в самостоятельную речь);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dirty="0" smtClean="0"/>
              <a:t>• консультирует педагога и родителей о применении логопедических методов и технологий коррекционно-развивающей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856</Words>
  <Application>Microsoft Office PowerPoint</Application>
  <PresentationFormat>Экран (4:3)</PresentationFormat>
  <Paragraphs>278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«Взаимодействие  специалистов  сопровождения, педагогов, родителей  в новых стандартах образования  для  детей  с ОВЗ, как условие их успешной коррекции»  </vt:lpstr>
      <vt:lpstr>Если каждый из нас  сумеет сделать счастливым другого человека –  хотя бы одного,  на Земле все будут счастливы.  Ю.Никулин </vt:lpstr>
      <vt:lpstr>Недельный учебный план для II - III классов общеобразовательных организаций (начальное общее образование) в рамках реализации ФГОС для обучающихся с умственной отсталостью (интеллектуальными нарушениями Вариант 1)</vt:lpstr>
      <vt:lpstr>Недельный учебный план для  I, III класса общеобразовательных организаций (начальное общее образование) в рамках реализации ФГОС для обучающихся с умственной отсталостью (интеллектуальными нарушениями Вариант 2)</vt:lpstr>
      <vt:lpstr>Специалисты сопровождения</vt:lpstr>
      <vt:lpstr>Психолого-педагогическое сопровождение ребенка с ограниченными возможностями здоровья (ОВЗ) можно рассматривать как комплексную технологию психолого-педагогической поддержки и помощи ребёнку и родителям в решении задач развития, обучения, воспитания, социализации со стороны специалистов разного профиля, действующих координированно.  </vt:lpstr>
      <vt:lpstr>Основная задача сопровождения </vt:lpstr>
      <vt:lpstr>Педагог - психолог</vt:lpstr>
      <vt:lpstr>Учитель - логопед</vt:lpstr>
      <vt:lpstr>Учитель физической культуры</vt:lpstr>
      <vt:lpstr>Учитель музыки</vt:lpstr>
      <vt:lpstr>Учитель начальных классов (классный руководитель)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Муравьевы</cp:lastModifiedBy>
  <cp:revision>96</cp:revision>
  <dcterms:created xsi:type="dcterms:W3CDTF">2014-11-21T11:00:06Z</dcterms:created>
  <dcterms:modified xsi:type="dcterms:W3CDTF">2018-11-01T19:25:53Z</dcterms:modified>
</cp:coreProperties>
</file>